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97" r:id="rId4"/>
    <p:sldId id="299" r:id="rId5"/>
    <p:sldId id="300" r:id="rId6"/>
    <p:sldId id="294" r:id="rId7"/>
    <p:sldId id="298" r:id="rId8"/>
    <p:sldId id="296" r:id="rId9"/>
    <p:sldId id="303" r:id="rId10"/>
    <p:sldId id="301" r:id="rId11"/>
    <p:sldId id="304" r:id="rId12"/>
    <p:sldId id="302" r:id="rId13"/>
    <p:sldId id="305" r:id="rId14"/>
    <p:sldId id="307" r:id="rId15"/>
    <p:sldId id="291" r:id="rId16"/>
    <p:sldId id="306" r:id="rId17"/>
    <p:sldId id="309" r:id="rId18"/>
    <p:sldId id="310" r:id="rId19"/>
    <p:sldId id="308" r:id="rId20"/>
    <p:sldId id="311" r:id="rId21"/>
    <p:sldId id="312" r:id="rId22"/>
    <p:sldId id="313" r:id="rId23"/>
    <p:sldId id="293" r:id="rId24"/>
    <p:sldId id="315" r:id="rId25"/>
    <p:sldId id="317" r:id="rId26"/>
    <p:sldId id="318" r:id="rId27"/>
    <p:sldId id="31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16F0BA-35D1-4B17-B2D3-4EB40B4EA5A2}" v="1322" dt="2024-10-27T16:39:04.721"/>
    <p1510:client id="{AE438263-A0BF-48D3-99EB-503B0041600A}" v="53" dt="2024-10-27T19:02:27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Houpt" userId="4e75e643-8530-457d-ba3f-9e5455dd03a5" providerId="ADAL" clId="{AE438263-A0BF-48D3-99EB-503B0041600A}"/>
    <pc:docChg chg="modSld modShowInfo">
      <pc:chgData name="Mark Houpt" userId="4e75e643-8530-457d-ba3f-9e5455dd03a5" providerId="ADAL" clId="{AE438263-A0BF-48D3-99EB-503B0041600A}" dt="2024-10-27T19:02:27.939" v="53"/>
      <pc:docMkLst>
        <pc:docMk/>
      </pc:docMkLst>
      <pc:sldChg chg="modTransition">
        <pc:chgData name="Mark Houpt" userId="4e75e643-8530-457d-ba3f-9e5455dd03a5" providerId="ADAL" clId="{AE438263-A0BF-48D3-99EB-503B0041600A}" dt="2024-10-27T18:59:12.659" v="3"/>
        <pc:sldMkLst>
          <pc:docMk/>
          <pc:sldMk cId="3329378437" sldId="263"/>
        </pc:sldMkLst>
      </pc:sldChg>
      <pc:sldChg chg="modTransition">
        <pc:chgData name="Mark Houpt" userId="4e75e643-8530-457d-ba3f-9e5455dd03a5" providerId="ADAL" clId="{AE438263-A0BF-48D3-99EB-503B0041600A}" dt="2024-10-27T19:01:12.421" v="29"/>
        <pc:sldMkLst>
          <pc:docMk/>
          <pc:sldMk cId="4202186501" sldId="291"/>
        </pc:sldMkLst>
      </pc:sldChg>
      <pc:sldChg chg="modTransition">
        <pc:chgData name="Mark Houpt" userId="4e75e643-8530-457d-ba3f-9e5455dd03a5" providerId="ADAL" clId="{AE438263-A0BF-48D3-99EB-503B0041600A}" dt="2024-10-27T19:02:06.041" v="45"/>
        <pc:sldMkLst>
          <pc:docMk/>
          <pc:sldMk cId="1117744208" sldId="293"/>
        </pc:sldMkLst>
      </pc:sldChg>
      <pc:sldChg chg="modTransition">
        <pc:chgData name="Mark Houpt" userId="4e75e643-8530-457d-ba3f-9e5455dd03a5" providerId="ADAL" clId="{AE438263-A0BF-48D3-99EB-503B0041600A}" dt="2024-10-27T18:59:48.532" v="11"/>
        <pc:sldMkLst>
          <pc:docMk/>
          <pc:sldMk cId="1434646298" sldId="294"/>
        </pc:sldMkLst>
      </pc:sldChg>
      <pc:sldChg chg="modTransition">
        <pc:chgData name="Mark Houpt" userId="4e75e643-8530-457d-ba3f-9e5455dd03a5" providerId="ADAL" clId="{AE438263-A0BF-48D3-99EB-503B0041600A}" dt="2024-10-27T18:59:03.836" v="2"/>
        <pc:sldMkLst>
          <pc:docMk/>
          <pc:sldMk cId="1145311771" sldId="296"/>
        </pc:sldMkLst>
      </pc:sldChg>
      <pc:sldChg chg="modTransition">
        <pc:chgData name="Mark Houpt" userId="4e75e643-8530-457d-ba3f-9e5455dd03a5" providerId="ADAL" clId="{AE438263-A0BF-48D3-99EB-503B0041600A}" dt="2024-10-27T18:59:17.297" v="5"/>
        <pc:sldMkLst>
          <pc:docMk/>
          <pc:sldMk cId="1549676038" sldId="297"/>
        </pc:sldMkLst>
      </pc:sldChg>
      <pc:sldChg chg="modTransition">
        <pc:chgData name="Mark Houpt" userId="4e75e643-8530-457d-ba3f-9e5455dd03a5" providerId="ADAL" clId="{AE438263-A0BF-48D3-99EB-503B0041600A}" dt="2024-10-27T19:00:14.820" v="13"/>
        <pc:sldMkLst>
          <pc:docMk/>
          <pc:sldMk cId="4212512338" sldId="298"/>
        </pc:sldMkLst>
      </pc:sldChg>
      <pc:sldChg chg="modTransition">
        <pc:chgData name="Mark Houpt" userId="4e75e643-8530-457d-ba3f-9e5455dd03a5" providerId="ADAL" clId="{AE438263-A0BF-48D3-99EB-503B0041600A}" dt="2024-10-27T18:59:26.650" v="7"/>
        <pc:sldMkLst>
          <pc:docMk/>
          <pc:sldMk cId="412053948" sldId="299"/>
        </pc:sldMkLst>
      </pc:sldChg>
      <pc:sldChg chg="modTransition">
        <pc:chgData name="Mark Houpt" userId="4e75e643-8530-457d-ba3f-9e5455dd03a5" providerId="ADAL" clId="{AE438263-A0BF-48D3-99EB-503B0041600A}" dt="2024-10-27T18:59:37.048" v="9"/>
        <pc:sldMkLst>
          <pc:docMk/>
          <pc:sldMk cId="3174966970" sldId="300"/>
        </pc:sldMkLst>
      </pc:sldChg>
      <pc:sldChg chg="modTransition">
        <pc:chgData name="Mark Houpt" userId="4e75e643-8530-457d-ba3f-9e5455dd03a5" providerId="ADAL" clId="{AE438263-A0BF-48D3-99EB-503B0041600A}" dt="2024-10-27T19:00:32.028" v="17"/>
        <pc:sldMkLst>
          <pc:docMk/>
          <pc:sldMk cId="977373174" sldId="301"/>
        </pc:sldMkLst>
      </pc:sldChg>
      <pc:sldChg chg="modTransition">
        <pc:chgData name="Mark Houpt" userId="4e75e643-8530-457d-ba3f-9e5455dd03a5" providerId="ADAL" clId="{AE438263-A0BF-48D3-99EB-503B0041600A}" dt="2024-10-27T19:00:52.776" v="21"/>
        <pc:sldMkLst>
          <pc:docMk/>
          <pc:sldMk cId="912571849" sldId="302"/>
        </pc:sldMkLst>
      </pc:sldChg>
      <pc:sldChg chg="modTransition">
        <pc:chgData name="Mark Houpt" userId="4e75e643-8530-457d-ba3f-9e5455dd03a5" providerId="ADAL" clId="{AE438263-A0BF-48D3-99EB-503B0041600A}" dt="2024-10-27T19:00:26.407" v="15"/>
        <pc:sldMkLst>
          <pc:docMk/>
          <pc:sldMk cId="685285615" sldId="303"/>
        </pc:sldMkLst>
      </pc:sldChg>
      <pc:sldChg chg="modTransition">
        <pc:chgData name="Mark Houpt" userId="4e75e643-8530-457d-ba3f-9e5455dd03a5" providerId="ADAL" clId="{AE438263-A0BF-48D3-99EB-503B0041600A}" dt="2024-10-27T19:00:46.602" v="19"/>
        <pc:sldMkLst>
          <pc:docMk/>
          <pc:sldMk cId="2476828561" sldId="304"/>
        </pc:sldMkLst>
      </pc:sldChg>
      <pc:sldChg chg="modTransition">
        <pc:chgData name="Mark Houpt" userId="4e75e643-8530-457d-ba3f-9e5455dd03a5" providerId="ADAL" clId="{AE438263-A0BF-48D3-99EB-503B0041600A}" dt="2024-10-27T19:00:59.389" v="23"/>
        <pc:sldMkLst>
          <pc:docMk/>
          <pc:sldMk cId="2839976293" sldId="305"/>
        </pc:sldMkLst>
      </pc:sldChg>
      <pc:sldChg chg="modTransition">
        <pc:chgData name="Mark Houpt" userId="4e75e643-8530-457d-ba3f-9e5455dd03a5" providerId="ADAL" clId="{AE438263-A0BF-48D3-99EB-503B0041600A}" dt="2024-10-27T19:01:24.558" v="31"/>
        <pc:sldMkLst>
          <pc:docMk/>
          <pc:sldMk cId="2623291206" sldId="306"/>
        </pc:sldMkLst>
      </pc:sldChg>
      <pc:sldChg chg="modTransition">
        <pc:chgData name="Mark Houpt" userId="4e75e643-8530-457d-ba3f-9e5455dd03a5" providerId="ADAL" clId="{AE438263-A0BF-48D3-99EB-503B0041600A}" dt="2024-10-27T19:01:04.050" v="25"/>
        <pc:sldMkLst>
          <pc:docMk/>
          <pc:sldMk cId="2023745717" sldId="307"/>
        </pc:sldMkLst>
      </pc:sldChg>
      <pc:sldChg chg="modTransition">
        <pc:chgData name="Mark Houpt" userId="4e75e643-8530-457d-ba3f-9e5455dd03a5" providerId="ADAL" clId="{AE438263-A0BF-48D3-99EB-503B0041600A}" dt="2024-10-27T19:01:43.514" v="37"/>
        <pc:sldMkLst>
          <pc:docMk/>
          <pc:sldMk cId="523568754" sldId="308"/>
        </pc:sldMkLst>
      </pc:sldChg>
      <pc:sldChg chg="modTransition">
        <pc:chgData name="Mark Houpt" userId="4e75e643-8530-457d-ba3f-9e5455dd03a5" providerId="ADAL" clId="{AE438263-A0BF-48D3-99EB-503B0041600A}" dt="2024-10-27T19:01:32.071" v="33"/>
        <pc:sldMkLst>
          <pc:docMk/>
          <pc:sldMk cId="1826866873" sldId="309"/>
        </pc:sldMkLst>
      </pc:sldChg>
      <pc:sldChg chg="modTransition">
        <pc:chgData name="Mark Houpt" userId="4e75e643-8530-457d-ba3f-9e5455dd03a5" providerId="ADAL" clId="{AE438263-A0BF-48D3-99EB-503B0041600A}" dt="2024-10-27T19:01:37.579" v="35"/>
        <pc:sldMkLst>
          <pc:docMk/>
          <pc:sldMk cId="3161399867" sldId="310"/>
        </pc:sldMkLst>
      </pc:sldChg>
      <pc:sldChg chg="modTransition">
        <pc:chgData name="Mark Houpt" userId="4e75e643-8530-457d-ba3f-9e5455dd03a5" providerId="ADAL" clId="{AE438263-A0BF-48D3-99EB-503B0041600A}" dt="2024-10-27T19:01:48.428" v="39"/>
        <pc:sldMkLst>
          <pc:docMk/>
          <pc:sldMk cId="4167320374" sldId="311"/>
        </pc:sldMkLst>
      </pc:sldChg>
      <pc:sldChg chg="modTransition">
        <pc:chgData name="Mark Houpt" userId="4e75e643-8530-457d-ba3f-9e5455dd03a5" providerId="ADAL" clId="{AE438263-A0BF-48D3-99EB-503B0041600A}" dt="2024-10-27T19:01:56.564" v="41"/>
        <pc:sldMkLst>
          <pc:docMk/>
          <pc:sldMk cId="1896367337" sldId="312"/>
        </pc:sldMkLst>
      </pc:sldChg>
      <pc:sldChg chg="modTransition">
        <pc:chgData name="Mark Houpt" userId="4e75e643-8530-457d-ba3f-9e5455dd03a5" providerId="ADAL" clId="{AE438263-A0BF-48D3-99EB-503B0041600A}" dt="2024-10-27T19:02:00.958" v="43"/>
        <pc:sldMkLst>
          <pc:docMk/>
          <pc:sldMk cId="4049083940" sldId="313"/>
        </pc:sldMkLst>
      </pc:sldChg>
      <pc:sldChg chg="modTransition">
        <pc:chgData name="Mark Houpt" userId="4e75e643-8530-457d-ba3f-9e5455dd03a5" providerId="ADAL" clId="{AE438263-A0BF-48D3-99EB-503B0041600A}" dt="2024-10-27T19:02:10.552" v="47"/>
        <pc:sldMkLst>
          <pc:docMk/>
          <pc:sldMk cId="3003731943" sldId="315"/>
        </pc:sldMkLst>
      </pc:sldChg>
      <pc:sldChg chg="modTransition">
        <pc:chgData name="Mark Houpt" userId="4e75e643-8530-457d-ba3f-9e5455dd03a5" providerId="ADAL" clId="{AE438263-A0BF-48D3-99EB-503B0041600A}" dt="2024-10-27T19:02:27.939" v="53"/>
        <pc:sldMkLst>
          <pc:docMk/>
          <pc:sldMk cId="2314229305" sldId="316"/>
        </pc:sldMkLst>
      </pc:sldChg>
      <pc:sldChg chg="modTransition">
        <pc:chgData name="Mark Houpt" userId="4e75e643-8530-457d-ba3f-9e5455dd03a5" providerId="ADAL" clId="{AE438263-A0BF-48D3-99EB-503B0041600A}" dt="2024-10-27T19:02:16.502" v="49"/>
        <pc:sldMkLst>
          <pc:docMk/>
          <pc:sldMk cId="1918783533" sldId="317"/>
        </pc:sldMkLst>
      </pc:sldChg>
      <pc:sldChg chg="modTransition">
        <pc:chgData name="Mark Houpt" userId="4e75e643-8530-457d-ba3f-9e5455dd03a5" providerId="ADAL" clId="{AE438263-A0BF-48D3-99EB-503B0041600A}" dt="2024-10-27T19:02:23.501" v="51"/>
        <pc:sldMkLst>
          <pc:docMk/>
          <pc:sldMk cId="2104446021" sldId="31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B986A-FB2E-18BB-1D64-1E3A91134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E57B9F-CFD9-00F6-701E-EAC9248EA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8104A-A6B4-CECD-5411-E5009953E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918F-6B09-4248-BEB8-C39A2990334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E336C-8B2E-C296-1273-85604A1BB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EA409-942F-52A6-EA1A-1833EC58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7CDF-058A-447C-8812-50E58614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82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7EEF1-CFCC-BFF2-D9DA-633C6DED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4E7C1C-4311-D1D0-F3C4-8CFA07118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A787E-B682-0421-1C77-10A8DEB0F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918F-6B09-4248-BEB8-C39A2990334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71325-7251-A078-DCDA-F5D230AD1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3F24D-FC0F-557D-7265-0C0D3EA11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7CDF-058A-447C-8812-50E58614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8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24C54C-682C-C140-7B5F-68635FB1EB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098145-D64E-9FF1-8A3F-9D83AD5A0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AA462-1840-F17B-23C9-37ED1D8BC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918F-6B09-4248-BEB8-C39A2990334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B8BB4-80BC-1CC3-EEF6-21E892305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61404-9011-8991-AD04-6A998F337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7CDF-058A-447C-8812-50E58614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9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926E4-3EF3-CB31-6EDF-399769521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986F5-55C2-EC34-AEA7-2DDC61304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41EB3-8273-501E-2826-C3EB94FFA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918F-6B09-4248-BEB8-C39A2990334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2C486-9AEC-EE5A-517C-D2B3D67D9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FFE2B-D441-9657-6AC0-EC881BC76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7CDF-058A-447C-8812-50E58614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23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12326-00DE-B7B5-E69E-098A14FEE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DB9AA-D378-0017-BFA5-2F34C90C1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436B8-436A-1B09-4F03-F79DDDE09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918F-6B09-4248-BEB8-C39A2990334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BC795-D755-42B7-73D4-A16656660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66275-E1C9-20EF-A97F-AC5F8890F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7CDF-058A-447C-8812-50E58614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5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692B3-033F-6BB9-CE6F-7E5C54689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5C0BC-A22C-3D4F-4655-9EA19D286D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C9CDA-D453-349D-60EE-BE8192860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BD0EAE-BC3D-BDCD-B9E7-A55A1B176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918F-6B09-4248-BEB8-C39A2990334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1797AB-B133-FCA1-DDF1-7FC560DAB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9A91DA-BF0C-97F4-D0C0-86F559E52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7CDF-058A-447C-8812-50E58614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6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A222E-4B14-219C-F9B5-D2EADBDEB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3BF5C-8480-12FD-5746-066F28179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9D53D-32A9-1D5E-F977-407EA751A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75D9D0-6311-BBD8-7347-D1A0A3D34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913199-E5A7-3F5A-57DD-D5AFEADF28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92BFCF-EEF2-76DB-3564-7E73C3F1F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918F-6B09-4248-BEB8-C39A2990334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04ADEB-E1E9-969E-181C-19611070F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B820A5-6A5A-75B1-C024-91CACAA3F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7CDF-058A-447C-8812-50E58614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16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9BDCA-D29E-1854-22AB-D42511F76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CFEAB6-F7FD-69EA-8D52-3696BB26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918F-6B09-4248-BEB8-C39A2990334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9EC067-283C-058B-430D-81D2DB77A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D6A8C-5AD0-DC2F-A9D5-D2ECFDB3E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7CDF-058A-447C-8812-50E58614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3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F3CF8B-7591-F3B7-C53B-C4EE37AAD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918F-6B09-4248-BEB8-C39A2990334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546965-3424-51C8-7D38-C49C6F50C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167D54-DAEF-A745-C172-75FD63D99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7CDF-058A-447C-8812-50E58614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8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53B58-B8B9-D2FA-6A43-6A147EBD1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F5DB3-4F0A-3915-C5B4-A1DEED9EC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CB8C8B-1D4C-273F-47B0-85A8E658FA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375B1C-2C50-DEA2-E0FC-09A141032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918F-6B09-4248-BEB8-C39A2990334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5B9619-A9DB-A150-AB1A-30D5C5FE9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4ACD9F-1A91-A226-63A2-86301F789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7CDF-058A-447C-8812-50E58614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009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D06CB-00AB-2D54-B6C9-300A46DD7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F3524C-A0C4-3F32-D7A9-E4D76F0424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CF2FE3-9F1D-391A-ADE6-6C0D3AC44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41297-2C97-749D-B58C-399C506F9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918F-6B09-4248-BEB8-C39A2990334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9FAB74-C86D-A7FF-97B8-E69065F2E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817DA-FE35-0C8D-2112-1383EAFE4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7CDF-058A-447C-8812-50E58614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65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FC75CD-CF98-BA40-8284-30ABA8392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54DA3-665D-4613-23D2-4D8ABC955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8E9F6-EB0E-A8E6-93BC-575C8C09C6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AB918F-6B09-4248-BEB8-C39A2990334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C57CE-212E-02F5-AAF6-2C57E63CEC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A8A59-09A4-9EE2-D998-E3363F054E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187CDF-058A-447C-8812-50E58614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9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680784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94858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110042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041358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03328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B7C2D693-7414-7561-1180-5459E4BB81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293" y="434824"/>
            <a:ext cx="5571065" cy="5571065"/>
          </a:xfrm>
          <a:prstGeom prst="rect">
            <a:avLst/>
          </a:prstGeom>
          <a:ln>
            <a:noFill/>
          </a:ln>
        </p:spPr>
      </p:pic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66102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28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>
              <a:solidFill>
                <a:srgbClr val="000000"/>
              </a:solidFill>
              <a:latin typeface="system-ui"/>
            </a:endParaRPr>
          </a:p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Surely you have heard about the administration of God’s grace that was given to me for you,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that is, the mystery made known to me by revelation, as I have already written briefly.</a:t>
            </a:r>
            <a:endParaRPr lang="en-US" sz="3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9B300F3-6458-1020-B777-B6FC68372D12}"/>
              </a:ext>
            </a:extLst>
          </p:cNvPr>
          <p:cNvSpPr/>
          <p:nvPr/>
        </p:nvSpPr>
        <p:spPr>
          <a:xfrm>
            <a:off x="1280159" y="2730001"/>
            <a:ext cx="1661004" cy="646331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30F20A7-D265-8CCE-6670-A181102C8676}"/>
              </a:ext>
            </a:extLst>
          </p:cNvPr>
          <p:cNvSpPr/>
          <p:nvPr/>
        </p:nvSpPr>
        <p:spPr>
          <a:xfrm>
            <a:off x="7148144" y="2730000"/>
            <a:ext cx="1922361" cy="646331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Curved Up 12">
            <a:extLst>
              <a:ext uri="{FF2B5EF4-FFF2-40B4-BE49-F238E27FC236}">
                <a16:creationId xmlns:a16="http://schemas.microsoft.com/office/drawing/2014/main" id="{E22798B8-50A4-BDA2-87ED-B8C2C5962252}"/>
              </a:ext>
            </a:extLst>
          </p:cNvPr>
          <p:cNvSpPr/>
          <p:nvPr/>
        </p:nvSpPr>
        <p:spPr>
          <a:xfrm>
            <a:off x="2042587" y="3376331"/>
            <a:ext cx="6243573" cy="6463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F9AC42-8912-ECA6-AD00-15837F198274}"/>
              </a:ext>
            </a:extLst>
          </p:cNvPr>
          <p:cNvSpPr txBox="1"/>
          <p:nvPr/>
        </p:nvSpPr>
        <p:spPr>
          <a:xfrm>
            <a:off x="3120272" y="4364610"/>
            <a:ext cx="7513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These two are bound together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9430333-B827-8262-56BE-3EE64DC922C6}"/>
              </a:ext>
            </a:extLst>
          </p:cNvPr>
          <p:cNvSpPr txBox="1"/>
          <p:nvPr/>
        </p:nvSpPr>
        <p:spPr>
          <a:xfrm>
            <a:off x="2547944" y="4902184"/>
            <a:ext cx="75131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Jesus of Nazareth is the Christ – the long-awaited Messiah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02AE09-A361-3C7F-133D-A68C80DDE3C2}"/>
              </a:ext>
            </a:extLst>
          </p:cNvPr>
          <p:cNvSpPr txBox="1"/>
          <p:nvPr/>
        </p:nvSpPr>
        <p:spPr>
          <a:xfrm>
            <a:off x="1268996" y="385763"/>
            <a:ext cx="1125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3:2-3 – The </a:t>
            </a:r>
            <a:r>
              <a:rPr lang="en-US" sz="3600" b="1" u="sng" dirty="0">
                <a:solidFill>
                  <a:srgbClr val="FF0000"/>
                </a:solidFill>
              </a:rPr>
              <a:t>Revelation</a:t>
            </a:r>
            <a:r>
              <a:rPr lang="en-US" sz="3600" dirty="0"/>
              <a:t> of the Mystery to Paul</a:t>
            </a:r>
          </a:p>
        </p:txBody>
      </p:sp>
    </p:spTree>
    <p:extLst>
      <p:ext uri="{BB962C8B-B14F-4D97-AF65-F5344CB8AC3E}">
        <p14:creationId xmlns:p14="http://schemas.microsoft.com/office/powerpoint/2010/main" val="977373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>
              <a:solidFill>
                <a:srgbClr val="000000"/>
              </a:solidFill>
              <a:latin typeface="system-ui"/>
            </a:endParaRPr>
          </a:p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Surely you have heard about the administration of God’s grace that was given to me for you,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that is, the mystery made known to me by revelation, as I have already written briefly.</a:t>
            </a:r>
            <a:endParaRPr lang="en-US" sz="3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9B300F3-6458-1020-B777-B6FC68372D12}"/>
              </a:ext>
            </a:extLst>
          </p:cNvPr>
          <p:cNvSpPr/>
          <p:nvPr/>
        </p:nvSpPr>
        <p:spPr>
          <a:xfrm>
            <a:off x="1280159" y="2730001"/>
            <a:ext cx="1661004" cy="646331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30F20A7-D265-8CCE-6670-A181102C8676}"/>
              </a:ext>
            </a:extLst>
          </p:cNvPr>
          <p:cNvSpPr/>
          <p:nvPr/>
        </p:nvSpPr>
        <p:spPr>
          <a:xfrm>
            <a:off x="7148144" y="2730000"/>
            <a:ext cx="1922361" cy="646331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Curved Up 12">
            <a:extLst>
              <a:ext uri="{FF2B5EF4-FFF2-40B4-BE49-F238E27FC236}">
                <a16:creationId xmlns:a16="http://schemas.microsoft.com/office/drawing/2014/main" id="{E22798B8-50A4-BDA2-87ED-B8C2C5962252}"/>
              </a:ext>
            </a:extLst>
          </p:cNvPr>
          <p:cNvSpPr/>
          <p:nvPr/>
        </p:nvSpPr>
        <p:spPr>
          <a:xfrm>
            <a:off x="2042587" y="3376331"/>
            <a:ext cx="6243573" cy="6463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B548207-4C5B-9644-2A3E-283E03533C21}"/>
              </a:ext>
            </a:extLst>
          </p:cNvPr>
          <p:cNvSpPr txBox="1"/>
          <p:nvPr/>
        </p:nvSpPr>
        <p:spPr>
          <a:xfrm>
            <a:off x="2770538" y="4186257"/>
            <a:ext cx="929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So then why still the word “mystery”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ECE073-7C14-2233-2514-4B8C766A92DE}"/>
              </a:ext>
            </a:extLst>
          </p:cNvPr>
          <p:cNvSpPr txBox="1"/>
          <p:nvPr/>
        </p:nvSpPr>
        <p:spPr>
          <a:xfrm>
            <a:off x="1268996" y="385763"/>
            <a:ext cx="1125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3:2-3 – The </a:t>
            </a:r>
            <a:r>
              <a:rPr lang="en-US" sz="3600" b="1" u="sng" dirty="0">
                <a:solidFill>
                  <a:srgbClr val="FF0000"/>
                </a:solidFill>
              </a:rPr>
              <a:t>Revelation</a:t>
            </a:r>
            <a:r>
              <a:rPr lang="en-US" sz="3600" dirty="0"/>
              <a:t> of the Mystery to Paul</a:t>
            </a:r>
          </a:p>
        </p:txBody>
      </p:sp>
    </p:spTree>
    <p:extLst>
      <p:ext uri="{BB962C8B-B14F-4D97-AF65-F5344CB8AC3E}">
        <p14:creationId xmlns:p14="http://schemas.microsoft.com/office/powerpoint/2010/main" val="2476828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>
              <a:solidFill>
                <a:srgbClr val="000000"/>
              </a:solidFill>
              <a:latin typeface="system-ui"/>
            </a:endParaRPr>
          </a:p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Surely you have heard about the administration of God’s grace that was given to me for you,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that is, the mystery made known to me by revelation, as I have already written briefly.</a:t>
            </a:r>
            <a:endParaRPr lang="en-US" sz="3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9B300F3-6458-1020-B777-B6FC68372D12}"/>
              </a:ext>
            </a:extLst>
          </p:cNvPr>
          <p:cNvSpPr/>
          <p:nvPr/>
        </p:nvSpPr>
        <p:spPr>
          <a:xfrm>
            <a:off x="1280159" y="2730001"/>
            <a:ext cx="1661004" cy="646331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30F20A7-D265-8CCE-6670-A181102C8676}"/>
              </a:ext>
            </a:extLst>
          </p:cNvPr>
          <p:cNvSpPr/>
          <p:nvPr/>
        </p:nvSpPr>
        <p:spPr>
          <a:xfrm>
            <a:off x="7148144" y="2730000"/>
            <a:ext cx="1922361" cy="646331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Curved Up 12">
            <a:extLst>
              <a:ext uri="{FF2B5EF4-FFF2-40B4-BE49-F238E27FC236}">
                <a16:creationId xmlns:a16="http://schemas.microsoft.com/office/drawing/2014/main" id="{E22798B8-50A4-BDA2-87ED-B8C2C5962252}"/>
              </a:ext>
            </a:extLst>
          </p:cNvPr>
          <p:cNvSpPr/>
          <p:nvPr/>
        </p:nvSpPr>
        <p:spPr>
          <a:xfrm>
            <a:off x="2042587" y="3376331"/>
            <a:ext cx="6243573" cy="6463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B548207-4C5B-9644-2A3E-283E03533C21}"/>
              </a:ext>
            </a:extLst>
          </p:cNvPr>
          <p:cNvSpPr txBox="1"/>
          <p:nvPr/>
        </p:nvSpPr>
        <p:spPr>
          <a:xfrm>
            <a:off x="2770538" y="4186257"/>
            <a:ext cx="929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So then why still the word “mystery”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B34973-931C-E7F3-4A2F-E302B6F615D7}"/>
              </a:ext>
            </a:extLst>
          </p:cNvPr>
          <p:cNvSpPr txBox="1"/>
          <p:nvPr/>
        </p:nvSpPr>
        <p:spPr>
          <a:xfrm>
            <a:off x="1349438" y="4825009"/>
            <a:ext cx="11361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1. Ephesians would have been familiar with the term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441DD1-648B-8C94-3223-9A0EED21EC4D}"/>
              </a:ext>
            </a:extLst>
          </p:cNvPr>
          <p:cNvSpPr txBox="1"/>
          <p:nvPr/>
        </p:nvSpPr>
        <p:spPr>
          <a:xfrm>
            <a:off x="1268996" y="385763"/>
            <a:ext cx="1125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3:2-3 – The </a:t>
            </a:r>
            <a:r>
              <a:rPr lang="en-US" sz="3600" b="1" u="sng" dirty="0">
                <a:solidFill>
                  <a:srgbClr val="FF0000"/>
                </a:solidFill>
              </a:rPr>
              <a:t>Revelation</a:t>
            </a:r>
            <a:r>
              <a:rPr lang="en-US" sz="3600" dirty="0"/>
              <a:t> of the Mystery to Paul</a:t>
            </a:r>
          </a:p>
        </p:txBody>
      </p:sp>
    </p:spTree>
    <p:extLst>
      <p:ext uri="{BB962C8B-B14F-4D97-AF65-F5344CB8AC3E}">
        <p14:creationId xmlns:p14="http://schemas.microsoft.com/office/powerpoint/2010/main" val="912571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>
              <a:solidFill>
                <a:srgbClr val="000000"/>
              </a:solidFill>
              <a:latin typeface="system-ui"/>
            </a:endParaRPr>
          </a:p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Surely you have heard about the administration of God’s grace that was given to me for you,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that is, the mystery made known to me by revelation, as I have already written briefly.</a:t>
            </a:r>
            <a:endParaRPr lang="en-US" sz="3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9B300F3-6458-1020-B777-B6FC68372D12}"/>
              </a:ext>
            </a:extLst>
          </p:cNvPr>
          <p:cNvSpPr/>
          <p:nvPr/>
        </p:nvSpPr>
        <p:spPr>
          <a:xfrm>
            <a:off x="1280159" y="2730001"/>
            <a:ext cx="1661004" cy="646331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30F20A7-D265-8CCE-6670-A181102C8676}"/>
              </a:ext>
            </a:extLst>
          </p:cNvPr>
          <p:cNvSpPr/>
          <p:nvPr/>
        </p:nvSpPr>
        <p:spPr>
          <a:xfrm>
            <a:off x="7148144" y="2730000"/>
            <a:ext cx="1922361" cy="646331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Curved Up 12">
            <a:extLst>
              <a:ext uri="{FF2B5EF4-FFF2-40B4-BE49-F238E27FC236}">
                <a16:creationId xmlns:a16="http://schemas.microsoft.com/office/drawing/2014/main" id="{E22798B8-50A4-BDA2-87ED-B8C2C5962252}"/>
              </a:ext>
            </a:extLst>
          </p:cNvPr>
          <p:cNvSpPr/>
          <p:nvPr/>
        </p:nvSpPr>
        <p:spPr>
          <a:xfrm>
            <a:off x="2042587" y="3376331"/>
            <a:ext cx="6243573" cy="6463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B548207-4C5B-9644-2A3E-283E03533C21}"/>
              </a:ext>
            </a:extLst>
          </p:cNvPr>
          <p:cNvSpPr txBox="1"/>
          <p:nvPr/>
        </p:nvSpPr>
        <p:spPr>
          <a:xfrm>
            <a:off x="2731378" y="3926247"/>
            <a:ext cx="929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So then why still the word “mystery”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B34973-931C-E7F3-4A2F-E302B6F615D7}"/>
              </a:ext>
            </a:extLst>
          </p:cNvPr>
          <p:cNvSpPr txBox="1"/>
          <p:nvPr/>
        </p:nvSpPr>
        <p:spPr>
          <a:xfrm>
            <a:off x="1349438" y="4825009"/>
            <a:ext cx="11361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1. Ephesians would have been familiar with the term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23E5683-C10A-BBD9-6BFD-2D5CEE6F3A95}"/>
              </a:ext>
            </a:extLst>
          </p:cNvPr>
          <p:cNvSpPr txBox="1"/>
          <p:nvPr/>
        </p:nvSpPr>
        <p:spPr>
          <a:xfrm>
            <a:off x="1349439" y="5370844"/>
            <a:ext cx="11361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2. Although there were clues all throughout the Jewish scriptures, they still could not see Jesus as the Christ.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DB9635-4617-0A42-AC1C-DAA1AD8AEAC3}"/>
              </a:ext>
            </a:extLst>
          </p:cNvPr>
          <p:cNvSpPr txBox="1"/>
          <p:nvPr/>
        </p:nvSpPr>
        <p:spPr>
          <a:xfrm>
            <a:off x="1268996" y="385763"/>
            <a:ext cx="1125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3:2-3 – The </a:t>
            </a:r>
            <a:r>
              <a:rPr lang="en-US" sz="3600" b="1" u="sng" dirty="0">
                <a:solidFill>
                  <a:srgbClr val="FF0000"/>
                </a:solidFill>
              </a:rPr>
              <a:t>Revelation</a:t>
            </a:r>
            <a:r>
              <a:rPr lang="en-US" sz="3600" dirty="0"/>
              <a:t> of the Mystery to Paul</a:t>
            </a:r>
          </a:p>
        </p:txBody>
      </p:sp>
    </p:spTree>
    <p:extLst>
      <p:ext uri="{BB962C8B-B14F-4D97-AF65-F5344CB8AC3E}">
        <p14:creationId xmlns:p14="http://schemas.microsoft.com/office/powerpoint/2010/main" val="2839976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>
              <a:solidFill>
                <a:srgbClr val="000000"/>
              </a:solidFill>
              <a:latin typeface="system-ui"/>
            </a:endParaRPr>
          </a:p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Surely you have heard about the administration of God’s grace that was given to me for you,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that is, the mystery made known to me by revelation, as I have already written briefly.</a:t>
            </a:r>
            <a:endParaRPr lang="en-US" sz="3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9B300F3-6458-1020-B777-B6FC68372D12}"/>
              </a:ext>
            </a:extLst>
          </p:cNvPr>
          <p:cNvSpPr/>
          <p:nvPr/>
        </p:nvSpPr>
        <p:spPr>
          <a:xfrm>
            <a:off x="1280159" y="2730001"/>
            <a:ext cx="1661004" cy="646331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30F20A7-D265-8CCE-6670-A181102C8676}"/>
              </a:ext>
            </a:extLst>
          </p:cNvPr>
          <p:cNvSpPr/>
          <p:nvPr/>
        </p:nvSpPr>
        <p:spPr>
          <a:xfrm>
            <a:off x="7148144" y="2730000"/>
            <a:ext cx="1922361" cy="646331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Curved Up 12">
            <a:extLst>
              <a:ext uri="{FF2B5EF4-FFF2-40B4-BE49-F238E27FC236}">
                <a16:creationId xmlns:a16="http://schemas.microsoft.com/office/drawing/2014/main" id="{E22798B8-50A4-BDA2-87ED-B8C2C5962252}"/>
              </a:ext>
            </a:extLst>
          </p:cNvPr>
          <p:cNvSpPr/>
          <p:nvPr/>
        </p:nvSpPr>
        <p:spPr>
          <a:xfrm>
            <a:off x="2042587" y="3376331"/>
            <a:ext cx="6243573" cy="6463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B548207-4C5B-9644-2A3E-283E03533C21}"/>
              </a:ext>
            </a:extLst>
          </p:cNvPr>
          <p:cNvSpPr txBox="1"/>
          <p:nvPr/>
        </p:nvSpPr>
        <p:spPr>
          <a:xfrm>
            <a:off x="2731378" y="3926247"/>
            <a:ext cx="929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So then why still the word “mystery”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B34973-931C-E7F3-4A2F-E302B6F615D7}"/>
              </a:ext>
            </a:extLst>
          </p:cNvPr>
          <p:cNvSpPr txBox="1"/>
          <p:nvPr/>
        </p:nvSpPr>
        <p:spPr>
          <a:xfrm>
            <a:off x="1349438" y="4392826"/>
            <a:ext cx="11361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1. Ephesians would have been familiar with the term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23E5683-C10A-BBD9-6BFD-2D5CEE6F3A95}"/>
              </a:ext>
            </a:extLst>
          </p:cNvPr>
          <p:cNvSpPr txBox="1"/>
          <p:nvPr/>
        </p:nvSpPr>
        <p:spPr>
          <a:xfrm>
            <a:off x="1349438" y="4915027"/>
            <a:ext cx="11361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2. Jews could not see Jesus as the Christ.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DB9635-4617-0A42-AC1C-DAA1AD8AEAC3}"/>
              </a:ext>
            </a:extLst>
          </p:cNvPr>
          <p:cNvSpPr txBox="1"/>
          <p:nvPr/>
        </p:nvSpPr>
        <p:spPr>
          <a:xfrm>
            <a:off x="1268996" y="385763"/>
            <a:ext cx="1125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3:2-3 – The </a:t>
            </a:r>
            <a:r>
              <a:rPr lang="en-US" sz="3600" b="1" u="sng" dirty="0">
                <a:solidFill>
                  <a:srgbClr val="FF0000"/>
                </a:solidFill>
              </a:rPr>
              <a:t>Revelation</a:t>
            </a:r>
            <a:r>
              <a:rPr lang="en-US" sz="3600" dirty="0"/>
              <a:t> of the Mystery to Paul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33BB5D-1DE2-DC89-0952-498BC34DE340}"/>
              </a:ext>
            </a:extLst>
          </p:cNvPr>
          <p:cNvSpPr txBox="1"/>
          <p:nvPr/>
        </p:nvSpPr>
        <p:spPr>
          <a:xfrm>
            <a:off x="1349438" y="5470552"/>
            <a:ext cx="11361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3. Gentiles have become heirs to salvation.</a:t>
            </a:r>
          </a:p>
        </p:txBody>
      </p:sp>
    </p:spTree>
    <p:extLst>
      <p:ext uri="{BB962C8B-B14F-4D97-AF65-F5344CB8AC3E}">
        <p14:creationId xmlns:p14="http://schemas.microsoft.com/office/powerpoint/2010/main" val="2023745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In reading this, then, you will be able to understand my insight into the mystery of Christ, </a:t>
            </a:r>
            <a:endParaRPr lang="en-US" sz="3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AA403A-65ED-E401-D1BC-2D36727AFDB0}"/>
              </a:ext>
            </a:extLst>
          </p:cNvPr>
          <p:cNvSpPr txBox="1"/>
          <p:nvPr/>
        </p:nvSpPr>
        <p:spPr>
          <a:xfrm>
            <a:off x="1280160" y="192882"/>
            <a:ext cx="1125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3:4-6 – The </a:t>
            </a:r>
            <a:r>
              <a:rPr lang="en-US" sz="3600" b="1" u="sng" dirty="0">
                <a:solidFill>
                  <a:srgbClr val="FF0000"/>
                </a:solidFill>
              </a:rPr>
              <a:t>Revelation</a:t>
            </a:r>
            <a:r>
              <a:rPr lang="en-US" sz="3600" dirty="0"/>
              <a:t> of the Mystery to Paul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B5F897A-1556-3000-E1ED-9BBA9E7AC47A}"/>
              </a:ext>
            </a:extLst>
          </p:cNvPr>
          <p:cNvSpPr/>
          <p:nvPr/>
        </p:nvSpPr>
        <p:spPr>
          <a:xfrm>
            <a:off x="1107762" y="2126685"/>
            <a:ext cx="1661004" cy="646331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86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which was not made known to people in other generations as it has now been revealed by the Spirit to God’s holy apostles and prophets. </a:t>
            </a:r>
            <a:endParaRPr lang="en-US" sz="3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D6B41A-88DD-9F53-1773-691D421EFB33}"/>
              </a:ext>
            </a:extLst>
          </p:cNvPr>
          <p:cNvSpPr txBox="1"/>
          <p:nvPr/>
        </p:nvSpPr>
        <p:spPr>
          <a:xfrm>
            <a:off x="1280160" y="192882"/>
            <a:ext cx="1125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3:4-6 – The </a:t>
            </a:r>
            <a:r>
              <a:rPr lang="en-US" sz="3600" b="1" u="sng" dirty="0">
                <a:solidFill>
                  <a:srgbClr val="FF0000"/>
                </a:solidFill>
              </a:rPr>
              <a:t>Revelation</a:t>
            </a:r>
            <a:r>
              <a:rPr lang="en-US" sz="3600" dirty="0"/>
              <a:t> of the Mystery to Paul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132466D-84CB-F848-C33E-3258AC478CE9}"/>
              </a:ext>
            </a:extLst>
          </p:cNvPr>
          <p:cNvSpPr/>
          <p:nvPr/>
        </p:nvSpPr>
        <p:spPr>
          <a:xfrm>
            <a:off x="3600528" y="2083324"/>
            <a:ext cx="5299728" cy="801278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BDA7494-6DCE-6B43-30FF-EBBD90CCB92A}"/>
              </a:ext>
            </a:extLst>
          </p:cNvPr>
          <p:cNvCxnSpPr>
            <a:cxnSpLocks/>
          </p:cNvCxnSpPr>
          <p:nvPr/>
        </p:nvCxnSpPr>
        <p:spPr>
          <a:xfrm flipH="1">
            <a:off x="4628560" y="2915475"/>
            <a:ext cx="1847655" cy="93313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BB84303-F948-2B8A-459B-97FD92502221}"/>
              </a:ext>
            </a:extLst>
          </p:cNvPr>
          <p:cNvSpPr txBox="1"/>
          <p:nvPr/>
        </p:nvSpPr>
        <p:spPr>
          <a:xfrm>
            <a:off x="2158738" y="4185501"/>
            <a:ext cx="868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3600" b="1" dirty="0">
                <a:solidFill>
                  <a:srgbClr val="FF0000"/>
                </a:solidFill>
              </a:rPr>
              <a:t>This is not saying that they could not have seen God’s plan</a:t>
            </a:r>
          </a:p>
        </p:txBody>
      </p:sp>
    </p:spTree>
    <p:extLst>
      <p:ext uri="{BB962C8B-B14F-4D97-AF65-F5344CB8AC3E}">
        <p14:creationId xmlns:p14="http://schemas.microsoft.com/office/powerpoint/2010/main" val="2623291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which was not made known to people in other generations as it has now been revealed by the Spirit to God’s holy apostles and prophets. </a:t>
            </a:r>
            <a:endParaRPr lang="en-US" sz="3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D6B41A-88DD-9F53-1773-691D421EFB33}"/>
              </a:ext>
            </a:extLst>
          </p:cNvPr>
          <p:cNvSpPr txBox="1"/>
          <p:nvPr/>
        </p:nvSpPr>
        <p:spPr>
          <a:xfrm>
            <a:off x="1280160" y="192882"/>
            <a:ext cx="1125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3:4-6 – The </a:t>
            </a:r>
            <a:r>
              <a:rPr lang="en-US" sz="3600" b="1" u="sng" dirty="0">
                <a:solidFill>
                  <a:srgbClr val="FF0000"/>
                </a:solidFill>
              </a:rPr>
              <a:t>Revelation</a:t>
            </a:r>
            <a:r>
              <a:rPr lang="en-US" sz="3600" dirty="0"/>
              <a:t> of the Mystery to Paul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132466D-84CB-F848-C33E-3258AC478CE9}"/>
              </a:ext>
            </a:extLst>
          </p:cNvPr>
          <p:cNvSpPr/>
          <p:nvPr/>
        </p:nvSpPr>
        <p:spPr>
          <a:xfrm>
            <a:off x="3600528" y="2083324"/>
            <a:ext cx="5299728" cy="801278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BDA7494-6DCE-6B43-30FF-EBBD90CCB92A}"/>
              </a:ext>
            </a:extLst>
          </p:cNvPr>
          <p:cNvCxnSpPr>
            <a:cxnSpLocks/>
          </p:cNvCxnSpPr>
          <p:nvPr/>
        </p:nvCxnSpPr>
        <p:spPr>
          <a:xfrm flipH="1">
            <a:off x="4628560" y="2915475"/>
            <a:ext cx="1847655" cy="93313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BB84303-F948-2B8A-459B-97FD92502221}"/>
              </a:ext>
            </a:extLst>
          </p:cNvPr>
          <p:cNvSpPr txBox="1"/>
          <p:nvPr/>
        </p:nvSpPr>
        <p:spPr>
          <a:xfrm>
            <a:off x="2132139" y="3935832"/>
            <a:ext cx="868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3600" b="1" dirty="0">
                <a:solidFill>
                  <a:srgbClr val="FF0000"/>
                </a:solidFill>
              </a:rPr>
              <a:t>This is not saying that they could not have seen God’s plan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499816-E49C-3CAB-5BF4-4DE1B970E770}"/>
              </a:ext>
            </a:extLst>
          </p:cNvPr>
          <p:cNvSpPr txBox="1"/>
          <p:nvPr/>
        </p:nvSpPr>
        <p:spPr>
          <a:xfrm>
            <a:off x="2132139" y="5087431"/>
            <a:ext cx="86881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3600" b="1" dirty="0">
                <a:solidFill>
                  <a:srgbClr val="FF0000"/>
                </a:solidFill>
              </a:rPr>
              <a:t>It is not saying that previous generations or the current are off the hook</a:t>
            </a:r>
          </a:p>
        </p:txBody>
      </p:sp>
    </p:spTree>
    <p:extLst>
      <p:ext uri="{BB962C8B-B14F-4D97-AF65-F5344CB8AC3E}">
        <p14:creationId xmlns:p14="http://schemas.microsoft.com/office/powerpoint/2010/main" val="1826866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which was not made known to people in other generations as it has now been revealed by the Spirit to God’s holy apostles and prophets. </a:t>
            </a:r>
            <a:endParaRPr lang="en-US" sz="3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D6B41A-88DD-9F53-1773-691D421EFB33}"/>
              </a:ext>
            </a:extLst>
          </p:cNvPr>
          <p:cNvSpPr txBox="1"/>
          <p:nvPr/>
        </p:nvSpPr>
        <p:spPr>
          <a:xfrm>
            <a:off x="1280160" y="192882"/>
            <a:ext cx="1125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3:4-6 – The </a:t>
            </a:r>
            <a:r>
              <a:rPr lang="en-US" sz="3600" b="1" u="sng" dirty="0">
                <a:solidFill>
                  <a:srgbClr val="FF0000"/>
                </a:solidFill>
              </a:rPr>
              <a:t>Revelation</a:t>
            </a:r>
            <a:r>
              <a:rPr lang="en-US" sz="3600" dirty="0"/>
              <a:t> of the Mystery to Paul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132466D-84CB-F848-C33E-3258AC478CE9}"/>
              </a:ext>
            </a:extLst>
          </p:cNvPr>
          <p:cNvSpPr/>
          <p:nvPr/>
        </p:nvSpPr>
        <p:spPr>
          <a:xfrm>
            <a:off x="3600528" y="2083324"/>
            <a:ext cx="5299728" cy="801278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BDA7494-6DCE-6B43-30FF-EBBD90CCB92A}"/>
              </a:ext>
            </a:extLst>
          </p:cNvPr>
          <p:cNvCxnSpPr>
            <a:cxnSpLocks/>
          </p:cNvCxnSpPr>
          <p:nvPr/>
        </p:nvCxnSpPr>
        <p:spPr>
          <a:xfrm flipH="1">
            <a:off x="4628560" y="2915475"/>
            <a:ext cx="1847655" cy="93313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BB84303-F948-2B8A-459B-97FD92502221}"/>
              </a:ext>
            </a:extLst>
          </p:cNvPr>
          <p:cNvSpPr txBox="1"/>
          <p:nvPr/>
        </p:nvSpPr>
        <p:spPr>
          <a:xfrm>
            <a:off x="2158738" y="4185501"/>
            <a:ext cx="868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3600" b="1" dirty="0">
                <a:solidFill>
                  <a:srgbClr val="FF0000"/>
                </a:solidFill>
              </a:rPr>
              <a:t>It is saying things are much clearer now as they have been revealed</a:t>
            </a:r>
          </a:p>
        </p:txBody>
      </p:sp>
    </p:spTree>
    <p:extLst>
      <p:ext uri="{BB962C8B-B14F-4D97-AF65-F5344CB8AC3E}">
        <p14:creationId xmlns:p14="http://schemas.microsoft.com/office/powerpoint/2010/main" val="3161399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849786"/>
            <a:ext cx="107045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This mystery is that through the gospel the Gentiles are heirs together with Israel, members together of one body, and sharers together in the promise in Christ Jesus.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D6B41A-88DD-9F53-1773-691D421EFB33}"/>
              </a:ext>
            </a:extLst>
          </p:cNvPr>
          <p:cNvSpPr txBox="1"/>
          <p:nvPr/>
        </p:nvSpPr>
        <p:spPr>
          <a:xfrm>
            <a:off x="1280160" y="192882"/>
            <a:ext cx="1125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3:6-7 – The </a:t>
            </a:r>
            <a:r>
              <a:rPr lang="en-US" sz="3600" b="1" u="sng" dirty="0">
                <a:solidFill>
                  <a:srgbClr val="FF0000"/>
                </a:solidFill>
              </a:rPr>
              <a:t>Revelation</a:t>
            </a:r>
            <a:r>
              <a:rPr lang="en-US" sz="3600" dirty="0"/>
              <a:t> of the Mystery to Paul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D537E2-6E14-69A7-865A-B9B661725E81}"/>
              </a:ext>
            </a:extLst>
          </p:cNvPr>
          <p:cNvSpPr txBox="1"/>
          <p:nvPr/>
        </p:nvSpPr>
        <p:spPr>
          <a:xfrm>
            <a:off x="1822969" y="5195757"/>
            <a:ext cx="868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Tx/>
              <a:buChar char="-"/>
            </a:pPr>
            <a:r>
              <a:rPr lang="en-US" sz="3600" b="1" dirty="0">
                <a:solidFill>
                  <a:srgbClr val="FF0000"/>
                </a:solidFill>
              </a:rPr>
              <a:t>That puts us today in an interesting position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017CD2-E7A6-3626-B28C-2FF869A17ED8}"/>
              </a:ext>
            </a:extLst>
          </p:cNvPr>
          <p:cNvSpPr txBox="1"/>
          <p:nvPr/>
        </p:nvSpPr>
        <p:spPr>
          <a:xfrm>
            <a:off x="1280160" y="3152984"/>
            <a:ext cx="107045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7 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I became a servant of this gospel by the gift of God’s grace given me through the working of his power. 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523568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680784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94858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110042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041358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03328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66102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2" name="Picture 1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CB0DC2DD-56F8-7820-7E12-9660128CC3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0002" y="6075399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60E7458-01ED-5223-50B3-21A3027E052C}"/>
              </a:ext>
            </a:extLst>
          </p:cNvPr>
          <p:cNvSpPr txBox="1"/>
          <p:nvPr/>
        </p:nvSpPr>
        <p:spPr>
          <a:xfrm>
            <a:off x="1317441" y="2266015"/>
            <a:ext cx="107045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0" baseline="30000" dirty="0">
                <a:solidFill>
                  <a:srgbClr val="000000"/>
                </a:solidFill>
                <a:effectLst/>
                <a:latin typeface="system-ui"/>
              </a:rPr>
              <a:t>Let’s Read the Word of God Together</a:t>
            </a:r>
          </a:p>
          <a:p>
            <a:pPr algn="ctr"/>
            <a:endParaRPr lang="en-US" sz="5400" b="1" baseline="30000" dirty="0">
              <a:solidFill>
                <a:srgbClr val="000000"/>
              </a:solidFill>
              <a:latin typeface="system-ui"/>
            </a:endParaRPr>
          </a:p>
          <a:p>
            <a:pPr algn="ctr"/>
            <a:r>
              <a:rPr lang="en-US" sz="5400" b="1" i="0" baseline="30000" dirty="0">
                <a:solidFill>
                  <a:srgbClr val="000000"/>
                </a:solidFill>
                <a:effectLst/>
                <a:latin typeface="system-ui"/>
              </a:rPr>
              <a:t>Ephesians </a:t>
            </a:r>
            <a:r>
              <a:rPr lang="en-US" sz="5400" b="1" baseline="30000" dirty="0">
                <a:solidFill>
                  <a:srgbClr val="000000"/>
                </a:solidFill>
                <a:latin typeface="system-ui"/>
              </a:rPr>
              <a:t>3:1-13</a:t>
            </a:r>
            <a:endParaRPr lang="en-US" sz="5400" b="1" i="0" baseline="3000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3329378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53F6B15-003F-7E2E-79B7-DDEBD70AE94E}"/>
              </a:ext>
            </a:extLst>
          </p:cNvPr>
          <p:cNvSpPr txBox="1"/>
          <p:nvPr/>
        </p:nvSpPr>
        <p:spPr>
          <a:xfrm>
            <a:off x="1268996" y="385763"/>
            <a:ext cx="10715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3:8-12 Paul’s </a:t>
            </a:r>
            <a:r>
              <a:rPr lang="en-US" sz="3600" b="1" u="sng" dirty="0">
                <a:solidFill>
                  <a:srgbClr val="FF0000"/>
                </a:solidFill>
              </a:rPr>
              <a:t>Stewardship</a:t>
            </a:r>
            <a:r>
              <a:rPr lang="en-US" sz="3600" dirty="0"/>
              <a:t> of the Mystery</a:t>
            </a:r>
          </a:p>
        </p:txBody>
      </p:sp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201777"/>
            <a:ext cx="1070452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Although I am less than the least of all the Lord’s people, this grace was given me: to preach to the Gentiles the boundless riches of Christ,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9 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and to make plain to everyone the administration of this mystery, which for ages past was kept hidden in God, who created all things.</a:t>
            </a:r>
            <a:endParaRPr lang="en-US" sz="3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56836EA-54D0-5E01-D589-324EA7D820D9}"/>
              </a:ext>
            </a:extLst>
          </p:cNvPr>
          <p:cNvSpPr/>
          <p:nvPr/>
        </p:nvSpPr>
        <p:spPr>
          <a:xfrm>
            <a:off x="7399530" y="1715232"/>
            <a:ext cx="1883032" cy="745164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320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53F6B15-003F-7E2E-79B7-DDEBD70AE94E}"/>
              </a:ext>
            </a:extLst>
          </p:cNvPr>
          <p:cNvSpPr txBox="1"/>
          <p:nvPr/>
        </p:nvSpPr>
        <p:spPr>
          <a:xfrm>
            <a:off x="1268996" y="385763"/>
            <a:ext cx="10715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3:8-12 Paul’s </a:t>
            </a:r>
            <a:r>
              <a:rPr lang="en-US" sz="3600" b="1" u="sng" dirty="0">
                <a:solidFill>
                  <a:srgbClr val="FF0000"/>
                </a:solidFill>
              </a:rPr>
              <a:t>Stewardship</a:t>
            </a:r>
            <a:r>
              <a:rPr lang="en-US" sz="3600" dirty="0"/>
              <a:t> of the Mystery</a:t>
            </a:r>
          </a:p>
        </p:txBody>
      </p:sp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201777"/>
            <a:ext cx="1070452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Although I am less than the least of all the Lord’s people, this grace was given me: to preach to the Gentiles the boundless riches of Christ,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9 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and to make plain to everyone the administration of this mystery, which for ages past was kept hidden in God, who created all things.</a:t>
            </a:r>
            <a:endParaRPr lang="en-US" sz="3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56836EA-54D0-5E01-D589-324EA7D820D9}"/>
              </a:ext>
            </a:extLst>
          </p:cNvPr>
          <p:cNvSpPr/>
          <p:nvPr/>
        </p:nvSpPr>
        <p:spPr>
          <a:xfrm>
            <a:off x="7399530" y="1715232"/>
            <a:ext cx="1883032" cy="745164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77ED91C-6A12-2BD8-6895-EAAF3E108C3A}"/>
              </a:ext>
            </a:extLst>
          </p:cNvPr>
          <p:cNvSpPr/>
          <p:nvPr/>
        </p:nvSpPr>
        <p:spPr>
          <a:xfrm>
            <a:off x="9692106" y="2279112"/>
            <a:ext cx="1883032" cy="745164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EBED9E1-B715-9F14-8B73-D345B1CB94FC}"/>
              </a:ext>
            </a:extLst>
          </p:cNvPr>
          <p:cNvSpPr/>
          <p:nvPr/>
        </p:nvSpPr>
        <p:spPr>
          <a:xfrm>
            <a:off x="1280160" y="2846589"/>
            <a:ext cx="3383280" cy="745164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673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His intent was that now, through the church, the manifold wisdom of God should be made known to the rulers and authorities in the heavenly realms,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according to his eternal purpose that he accomplished in Christ Jesus our Lord.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In him and through faith in him we may approach God with freedom and confidence. </a:t>
            </a:r>
            <a:endParaRPr lang="en-US" sz="3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8D7EC55-85BE-DD23-1A96-897946099AF9}"/>
              </a:ext>
            </a:extLst>
          </p:cNvPr>
          <p:cNvSpPr/>
          <p:nvPr/>
        </p:nvSpPr>
        <p:spPr>
          <a:xfrm>
            <a:off x="6194055" y="881273"/>
            <a:ext cx="3780988" cy="857832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D25245-75A2-417B-A5A7-1FF6DD96CF77}"/>
              </a:ext>
            </a:extLst>
          </p:cNvPr>
          <p:cNvSpPr txBox="1"/>
          <p:nvPr/>
        </p:nvSpPr>
        <p:spPr>
          <a:xfrm>
            <a:off x="1268996" y="234942"/>
            <a:ext cx="10715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3:8-12 Paul’s </a:t>
            </a:r>
            <a:r>
              <a:rPr lang="en-US" sz="3600" b="1" u="sng" dirty="0">
                <a:solidFill>
                  <a:srgbClr val="FF0000"/>
                </a:solidFill>
              </a:rPr>
              <a:t>Stewardship</a:t>
            </a:r>
            <a:r>
              <a:rPr lang="en-US" sz="3600" dirty="0"/>
              <a:t> of the Mystery</a:t>
            </a:r>
          </a:p>
        </p:txBody>
      </p:sp>
    </p:spTree>
    <p:extLst>
      <p:ext uri="{BB962C8B-B14F-4D97-AF65-F5344CB8AC3E}">
        <p14:creationId xmlns:p14="http://schemas.microsoft.com/office/powerpoint/2010/main" val="40490839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His intent was that now, through the church, the manifold wisdom of God should be made known to the rulers and authorities in the heavenly realms,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according to his eternal purpose that he accomplished in Christ Jesus our Lord.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In him and through faith in him we may approach God with freedom and confidence. </a:t>
            </a:r>
            <a:endParaRPr lang="en-US" sz="3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8D7EC55-85BE-DD23-1A96-897946099AF9}"/>
              </a:ext>
            </a:extLst>
          </p:cNvPr>
          <p:cNvSpPr/>
          <p:nvPr/>
        </p:nvSpPr>
        <p:spPr>
          <a:xfrm>
            <a:off x="6194055" y="881273"/>
            <a:ext cx="3780988" cy="857832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8A221F5-1349-20F9-5E3D-FA561F0807DC}"/>
              </a:ext>
            </a:extLst>
          </p:cNvPr>
          <p:cNvSpPr/>
          <p:nvPr/>
        </p:nvSpPr>
        <p:spPr>
          <a:xfrm>
            <a:off x="3035223" y="1536122"/>
            <a:ext cx="2946775" cy="745164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Curved Up 7">
            <a:extLst>
              <a:ext uri="{FF2B5EF4-FFF2-40B4-BE49-F238E27FC236}">
                <a16:creationId xmlns:a16="http://schemas.microsoft.com/office/drawing/2014/main" id="{59F8DFB6-DCDD-BC48-912C-F6F5C9474400}"/>
              </a:ext>
            </a:extLst>
          </p:cNvPr>
          <p:cNvSpPr/>
          <p:nvPr/>
        </p:nvSpPr>
        <p:spPr>
          <a:xfrm rot="9867842">
            <a:off x="4299982" y="592488"/>
            <a:ext cx="2620652" cy="6463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6097AF-0B4B-B703-C2E4-1AB9A7206AD2}"/>
              </a:ext>
            </a:extLst>
          </p:cNvPr>
          <p:cNvSpPr txBox="1"/>
          <p:nvPr/>
        </p:nvSpPr>
        <p:spPr>
          <a:xfrm>
            <a:off x="1280160" y="168727"/>
            <a:ext cx="10715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3:8-12 Paul’s </a:t>
            </a:r>
            <a:r>
              <a:rPr lang="en-US" sz="3600" b="1" u="sng" dirty="0">
                <a:solidFill>
                  <a:srgbClr val="FF0000"/>
                </a:solidFill>
              </a:rPr>
              <a:t>Stewardship</a:t>
            </a:r>
            <a:r>
              <a:rPr lang="en-US" sz="3600" dirty="0"/>
              <a:t> of the Mystery</a:t>
            </a:r>
          </a:p>
        </p:txBody>
      </p:sp>
    </p:spTree>
    <p:extLst>
      <p:ext uri="{BB962C8B-B14F-4D97-AF65-F5344CB8AC3E}">
        <p14:creationId xmlns:p14="http://schemas.microsoft.com/office/powerpoint/2010/main" val="11177442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His intent was that now, through the church, the manifold wisdom of God should be made known to the rulers and authorities in the heavenly realms,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according to his eternal purpose that he accomplished in Christ Jesus our Lord.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In him and through faith in him we may approach God with freedom and confidence. </a:t>
            </a:r>
            <a:endParaRPr lang="en-US" sz="3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8D7EC55-85BE-DD23-1A96-897946099AF9}"/>
              </a:ext>
            </a:extLst>
          </p:cNvPr>
          <p:cNvSpPr/>
          <p:nvPr/>
        </p:nvSpPr>
        <p:spPr>
          <a:xfrm>
            <a:off x="6194055" y="881273"/>
            <a:ext cx="3780988" cy="857832"/>
          </a:xfrm>
          <a:prstGeom prst="ellipse">
            <a:avLst/>
          </a:prstGeom>
          <a:solidFill>
            <a:srgbClr val="92D05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8A221F5-1349-20F9-5E3D-FA561F0807DC}"/>
              </a:ext>
            </a:extLst>
          </p:cNvPr>
          <p:cNvSpPr/>
          <p:nvPr/>
        </p:nvSpPr>
        <p:spPr>
          <a:xfrm>
            <a:off x="3035223" y="1536122"/>
            <a:ext cx="2946775" cy="745164"/>
          </a:xfrm>
          <a:prstGeom prst="ellipse">
            <a:avLst/>
          </a:prstGeom>
          <a:solidFill>
            <a:srgbClr val="00B0F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Curved Up 7">
            <a:extLst>
              <a:ext uri="{FF2B5EF4-FFF2-40B4-BE49-F238E27FC236}">
                <a16:creationId xmlns:a16="http://schemas.microsoft.com/office/drawing/2014/main" id="{59F8DFB6-DCDD-BC48-912C-F6F5C9474400}"/>
              </a:ext>
            </a:extLst>
          </p:cNvPr>
          <p:cNvSpPr/>
          <p:nvPr/>
        </p:nvSpPr>
        <p:spPr>
          <a:xfrm rot="9867842">
            <a:off x="4299982" y="592488"/>
            <a:ext cx="2620652" cy="6463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urved Up 8">
            <a:extLst>
              <a:ext uri="{FF2B5EF4-FFF2-40B4-BE49-F238E27FC236}">
                <a16:creationId xmlns:a16="http://schemas.microsoft.com/office/drawing/2014/main" id="{50D11F1B-3967-4475-8DC6-511A5127E1BF}"/>
              </a:ext>
            </a:extLst>
          </p:cNvPr>
          <p:cNvSpPr/>
          <p:nvPr/>
        </p:nvSpPr>
        <p:spPr>
          <a:xfrm>
            <a:off x="4699582" y="2257412"/>
            <a:ext cx="2737230" cy="6463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38F5366-33DE-9DEC-F20C-25EB88139AF4}"/>
              </a:ext>
            </a:extLst>
          </p:cNvPr>
          <p:cNvSpPr/>
          <p:nvPr/>
        </p:nvSpPr>
        <p:spPr>
          <a:xfrm>
            <a:off x="6028198" y="1557048"/>
            <a:ext cx="4457463" cy="745164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8C5DD0-199E-1137-8EAA-4FE2721868F3}"/>
              </a:ext>
            </a:extLst>
          </p:cNvPr>
          <p:cNvSpPr txBox="1"/>
          <p:nvPr/>
        </p:nvSpPr>
        <p:spPr>
          <a:xfrm>
            <a:off x="1268996" y="42061"/>
            <a:ext cx="10715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3:8-12 Paul’s </a:t>
            </a:r>
            <a:r>
              <a:rPr lang="en-US" sz="3600" b="1" u="sng" dirty="0">
                <a:solidFill>
                  <a:srgbClr val="FF0000"/>
                </a:solidFill>
              </a:rPr>
              <a:t>Stewardship</a:t>
            </a:r>
            <a:r>
              <a:rPr lang="en-US" sz="3600" dirty="0"/>
              <a:t> of the Mystery</a:t>
            </a:r>
          </a:p>
        </p:txBody>
      </p:sp>
    </p:spTree>
    <p:extLst>
      <p:ext uri="{BB962C8B-B14F-4D97-AF65-F5344CB8AC3E}">
        <p14:creationId xmlns:p14="http://schemas.microsoft.com/office/powerpoint/2010/main" val="30037319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112551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His intent was that now, through the church, the manifold wisdom of God should be made known to the </a:t>
            </a:r>
          </a:p>
          <a:p>
            <a:endParaRPr lang="en-US" sz="3600" dirty="0">
              <a:solidFill>
                <a:srgbClr val="000000"/>
              </a:solidFill>
              <a:latin typeface="system-ui"/>
            </a:endParaRPr>
          </a:p>
          <a:p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rulers and authorities in the heavenly realms, </a:t>
            </a:r>
          </a:p>
          <a:p>
            <a:endParaRPr lang="en-US" sz="3600" baseline="30000" dirty="0">
              <a:solidFill>
                <a:srgbClr val="000000"/>
              </a:solidFill>
              <a:latin typeface="system-ui"/>
            </a:endParaRPr>
          </a:p>
          <a:p>
            <a:r>
              <a:rPr lang="en-US" sz="3600" b="1" i="0" baseline="30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11 </a:t>
            </a:r>
            <a:r>
              <a:rPr lang="en-US" sz="36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according to his eternal purpose that he accomplished in Christ Jesus our Lord.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In him and through faith in him we may approach God with freedom and confidence. </a:t>
            </a:r>
            <a:endParaRPr lang="en-US" sz="3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8D7EC55-85BE-DD23-1A96-897946099AF9}"/>
              </a:ext>
            </a:extLst>
          </p:cNvPr>
          <p:cNvSpPr/>
          <p:nvPr/>
        </p:nvSpPr>
        <p:spPr>
          <a:xfrm>
            <a:off x="6194055" y="881273"/>
            <a:ext cx="3780988" cy="857832"/>
          </a:xfrm>
          <a:prstGeom prst="ellipse">
            <a:avLst/>
          </a:prstGeom>
          <a:solidFill>
            <a:srgbClr val="92D05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8A221F5-1349-20F9-5E3D-FA561F0807DC}"/>
              </a:ext>
            </a:extLst>
          </p:cNvPr>
          <p:cNvSpPr/>
          <p:nvPr/>
        </p:nvSpPr>
        <p:spPr>
          <a:xfrm>
            <a:off x="3035223" y="1536122"/>
            <a:ext cx="2946775" cy="745164"/>
          </a:xfrm>
          <a:prstGeom prst="ellipse">
            <a:avLst/>
          </a:prstGeom>
          <a:solidFill>
            <a:srgbClr val="00B0F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Curved Up 7">
            <a:extLst>
              <a:ext uri="{FF2B5EF4-FFF2-40B4-BE49-F238E27FC236}">
                <a16:creationId xmlns:a16="http://schemas.microsoft.com/office/drawing/2014/main" id="{59F8DFB6-DCDD-BC48-912C-F6F5C9474400}"/>
              </a:ext>
            </a:extLst>
          </p:cNvPr>
          <p:cNvSpPr/>
          <p:nvPr/>
        </p:nvSpPr>
        <p:spPr>
          <a:xfrm rot="9867842">
            <a:off x="4299982" y="592488"/>
            <a:ext cx="2620652" cy="6463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urved Up 8">
            <a:extLst>
              <a:ext uri="{FF2B5EF4-FFF2-40B4-BE49-F238E27FC236}">
                <a16:creationId xmlns:a16="http://schemas.microsoft.com/office/drawing/2014/main" id="{50D11F1B-3967-4475-8DC6-511A5127E1BF}"/>
              </a:ext>
            </a:extLst>
          </p:cNvPr>
          <p:cNvSpPr/>
          <p:nvPr/>
        </p:nvSpPr>
        <p:spPr>
          <a:xfrm>
            <a:off x="4699582" y="2257412"/>
            <a:ext cx="2737230" cy="6463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38F5366-33DE-9DEC-F20C-25EB88139AF4}"/>
              </a:ext>
            </a:extLst>
          </p:cNvPr>
          <p:cNvSpPr/>
          <p:nvPr/>
        </p:nvSpPr>
        <p:spPr>
          <a:xfrm>
            <a:off x="6028198" y="1557048"/>
            <a:ext cx="4457463" cy="745164"/>
          </a:xfrm>
          <a:prstGeom prst="ellipse">
            <a:avLst/>
          </a:prstGeom>
          <a:solidFill>
            <a:srgbClr val="7030A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BD0DEFF-4649-E773-7474-3F3BD775C603}"/>
              </a:ext>
            </a:extLst>
          </p:cNvPr>
          <p:cNvSpPr/>
          <p:nvPr/>
        </p:nvSpPr>
        <p:spPr>
          <a:xfrm>
            <a:off x="1268996" y="2610068"/>
            <a:ext cx="9415620" cy="887276"/>
          </a:xfrm>
          <a:prstGeom prst="ellipse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Curved Left 12">
            <a:extLst>
              <a:ext uri="{FF2B5EF4-FFF2-40B4-BE49-F238E27FC236}">
                <a16:creationId xmlns:a16="http://schemas.microsoft.com/office/drawing/2014/main" id="{3919D151-47C3-0457-27D7-04C272C8562F}"/>
              </a:ext>
            </a:extLst>
          </p:cNvPr>
          <p:cNvSpPr/>
          <p:nvPr/>
        </p:nvSpPr>
        <p:spPr>
          <a:xfrm>
            <a:off x="10911840" y="1823796"/>
            <a:ext cx="1103394" cy="1513561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414482-4B08-CD38-61A5-7D31DA752986}"/>
              </a:ext>
            </a:extLst>
          </p:cNvPr>
          <p:cNvSpPr txBox="1"/>
          <p:nvPr/>
        </p:nvSpPr>
        <p:spPr>
          <a:xfrm>
            <a:off x="1268996" y="207405"/>
            <a:ext cx="10715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3:8-12 Paul’s </a:t>
            </a:r>
            <a:r>
              <a:rPr lang="en-US" sz="3600" b="1" u="sng" dirty="0">
                <a:solidFill>
                  <a:srgbClr val="FF0000"/>
                </a:solidFill>
              </a:rPr>
              <a:t>Stewardship</a:t>
            </a:r>
            <a:r>
              <a:rPr lang="en-US" sz="3600" dirty="0"/>
              <a:t> of the Mystery</a:t>
            </a: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AF415520-9DF6-61A4-F52A-B8F326F4BE9C}"/>
              </a:ext>
            </a:extLst>
          </p:cNvPr>
          <p:cNvSpPr/>
          <p:nvPr/>
        </p:nvSpPr>
        <p:spPr>
          <a:xfrm>
            <a:off x="5649800" y="3346783"/>
            <a:ext cx="716437" cy="36737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83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112551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His intent was that now, through the church, the manifold wisdom of God should be made known to the </a:t>
            </a:r>
          </a:p>
          <a:p>
            <a:endParaRPr lang="en-US" sz="3600" dirty="0">
              <a:solidFill>
                <a:srgbClr val="000000"/>
              </a:solidFill>
              <a:latin typeface="system-ui"/>
            </a:endParaRPr>
          </a:p>
          <a:p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rulers and authorities in the heavenly realms, </a:t>
            </a:r>
          </a:p>
          <a:p>
            <a:endParaRPr lang="en-US" sz="3600" baseline="30000" dirty="0">
              <a:solidFill>
                <a:srgbClr val="000000"/>
              </a:solidFill>
              <a:latin typeface="system-ui"/>
            </a:endParaRPr>
          </a:p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according to his eternal purpose that he accomplished in Christ Jesus our Lord.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In him and through faith in him we may approach God with freedom and confidence. </a:t>
            </a:r>
            <a:endParaRPr lang="en-US" sz="3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8D7EC55-85BE-DD23-1A96-897946099AF9}"/>
              </a:ext>
            </a:extLst>
          </p:cNvPr>
          <p:cNvSpPr/>
          <p:nvPr/>
        </p:nvSpPr>
        <p:spPr>
          <a:xfrm>
            <a:off x="6194055" y="881273"/>
            <a:ext cx="3780988" cy="857832"/>
          </a:xfrm>
          <a:prstGeom prst="ellipse">
            <a:avLst/>
          </a:prstGeom>
          <a:solidFill>
            <a:srgbClr val="92D05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8A221F5-1349-20F9-5E3D-FA561F0807DC}"/>
              </a:ext>
            </a:extLst>
          </p:cNvPr>
          <p:cNvSpPr/>
          <p:nvPr/>
        </p:nvSpPr>
        <p:spPr>
          <a:xfrm>
            <a:off x="3035223" y="1536122"/>
            <a:ext cx="2946775" cy="745164"/>
          </a:xfrm>
          <a:prstGeom prst="ellipse">
            <a:avLst/>
          </a:prstGeom>
          <a:solidFill>
            <a:srgbClr val="00B0F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Curved Up 7">
            <a:extLst>
              <a:ext uri="{FF2B5EF4-FFF2-40B4-BE49-F238E27FC236}">
                <a16:creationId xmlns:a16="http://schemas.microsoft.com/office/drawing/2014/main" id="{59F8DFB6-DCDD-BC48-912C-F6F5C9474400}"/>
              </a:ext>
            </a:extLst>
          </p:cNvPr>
          <p:cNvSpPr/>
          <p:nvPr/>
        </p:nvSpPr>
        <p:spPr>
          <a:xfrm rot="9867842">
            <a:off x="4299982" y="592488"/>
            <a:ext cx="2620652" cy="6463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urved Up 8">
            <a:extLst>
              <a:ext uri="{FF2B5EF4-FFF2-40B4-BE49-F238E27FC236}">
                <a16:creationId xmlns:a16="http://schemas.microsoft.com/office/drawing/2014/main" id="{50D11F1B-3967-4475-8DC6-511A5127E1BF}"/>
              </a:ext>
            </a:extLst>
          </p:cNvPr>
          <p:cNvSpPr/>
          <p:nvPr/>
        </p:nvSpPr>
        <p:spPr>
          <a:xfrm>
            <a:off x="4699582" y="2257412"/>
            <a:ext cx="2737230" cy="6463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38F5366-33DE-9DEC-F20C-25EB88139AF4}"/>
              </a:ext>
            </a:extLst>
          </p:cNvPr>
          <p:cNvSpPr/>
          <p:nvPr/>
        </p:nvSpPr>
        <p:spPr>
          <a:xfrm>
            <a:off x="6028198" y="1557048"/>
            <a:ext cx="4457463" cy="745164"/>
          </a:xfrm>
          <a:prstGeom prst="ellipse">
            <a:avLst/>
          </a:prstGeom>
          <a:solidFill>
            <a:srgbClr val="7030A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BD0DEFF-4649-E773-7474-3F3BD775C603}"/>
              </a:ext>
            </a:extLst>
          </p:cNvPr>
          <p:cNvSpPr/>
          <p:nvPr/>
        </p:nvSpPr>
        <p:spPr>
          <a:xfrm>
            <a:off x="1268996" y="2610068"/>
            <a:ext cx="9415620" cy="887276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Curved Left 12">
            <a:extLst>
              <a:ext uri="{FF2B5EF4-FFF2-40B4-BE49-F238E27FC236}">
                <a16:creationId xmlns:a16="http://schemas.microsoft.com/office/drawing/2014/main" id="{3919D151-47C3-0457-27D7-04C272C8562F}"/>
              </a:ext>
            </a:extLst>
          </p:cNvPr>
          <p:cNvSpPr/>
          <p:nvPr/>
        </p:nvSpPr>
        <p:spPr>
          <a:xfrm>
            <a:off x="10911840" y="1823796"/>
            <a:ext cx="1103394" cy="1513561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414482-4B08-CD38-61A5-7D31DA752986}"/>
              </a:ext>
            </a:extLst>
          </p:cNvPr>
          <p:cNvSpPr txBox="1"/>
          <p:nvPr/>
        </p:nvSpPr>
        <p:spPr>
          <a:xfrm>
            <a:off x="1268996" y="207405"/>
            <a:ext cx="10715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3:8-12 Paul’s </a:t>
            </a:r>
            <a:r>
              <a:rPr lang="en-US" sz="3600" b="1" u="sng" dirty="0">
                <a:solidFill>
                  <a:srgbClr val="FF0000"/>
                </a:solidFill>
              </a:rPr>
              <a:t>Stewardship</a:t>
            </a:r>
            <a:r>
              <a:rPr lang="en-US" sz="3600" dirty="0"/>
              <a:t> of the Mystery</a:t>
            </a:r>
          </a:p>
        </p:txBody>
      </p:sp>
    </p:spTree>
    <p:extLst>
      <p:ext uri="{BB962C8B-B14F-4D97-AF65-F5344CB8AC3E}">
        <p14:creationId xmlns:p14="http://schemas.microsoft.com/office/powerpoint/2010/main" val="21044460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13 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I ask you, therefore, not to be discouraged because of my sufferings for you, which are your glory.</a:t>
            </a:r>
            <a:endParaRPr lang="en-US" sz="3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414482-4B08-CD38-61A5-7D31DA752986}"/>
              </a:ext>
            </a:extLst>
          </p:cNvPr>
          <p:cNvSpPr txBox="1"/>
          <p:nvPr/>
        </p:nvSpPr>
        <p:spPr>
          <a:xfrm>
            <a:off x="1268996" y="207405"/>
            <a:ext cx="10715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3:13 Paul’s </a:t>
            </a:r>
            <a:r>
              <a:rPr lang="en-US" sz="3600" b="1" u="sng" dirty="0">
                <a:solidFill>
                  <a:srgbClr val="FF0000"/>
                </a:solidFill>
              </a:rPr>
              <a:t>Concern for us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14229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53F6B15-003F-7E2E-79B7-DDEBD70AE94E}"/>
              </a:ext>
            </a:extLst>
          </p:cNvPr>
          <p:cNvSpPr txBox="1"/>
          <p:nvPr/>
        </p:nvSpPr>
        <p:spPr>
          <a:xfrm>
            <a:off x="1268996" y="385763"/>
            <a:ext cx="10715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3:1</a:t>
            </a:r>
          </a:p>
        </p:txBody>
      </p:sp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  <a:p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For this reason I, Paul, the prisoner of Christ Jesus for the sake of you Gentiles —</a:t>
            </a:r>
          </a:p>
          <a:p>
            <a:endParaRPr lang="en-US" sz="3600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653E639-66B2-B217-5F5F-6144FCEBB3BF}"/>
              </a:ext>
            </a:extLst>
          </p:cNvPr>
          <p:cNvSpPr/>
          <p:nvPr/>
        </p:nvSpPr>
        <p:spPr>
          <a:xfrm>
            <a:off x="6199812" y="1412063"/>
            <a:ext cx="4480756" cy="1152359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BC8E226-FF01-2FF3-F674-26995C3ED39F}"/>
              </a:ext>
            </a:extLst>
          </p:cNvPr>
          <p:cNvCxnSpPr>
            <a:cxnSpLocks/>
          </p:cNvCxnSpPr>
          <p:nvPr/>
        </p:nvCxnSpPr>
        <p:spPr>
          <a:xfrm flipH="1">
            <a:off x="6645896" y="2564422"/>
            <a:ext cx="1847655" cy="93313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967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53F6B15-003F-7E2E-79B7-DDEBD70AE94E}"/>
              </a:ext>
            </a:extLst>
          </p:cNvPr>
          <p:cNvSpPr txBox="1"/>
          <p:nvPr/>
        </p:nvSpPr>
        <p:spPr>
          <a:xfrm>
            <a:off x="1268996" y="385763"/>
            <a:ext cx="10715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3:1</a:t>
            </a:r>
          </a:p>
        </p:txBody>
      </p:sp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  <a:p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For this reason I, Paul, the prisoner of Christ Jesus for the sake of you Gentiles —</a:t>
            </a:r>
          </a:p>
          <a:p>
            <a:endParaRPr lang="en-US" sz="3600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653E639-66B2-B217-5F5F-6144FCEBB3BF}"/>
              </a:ext>
            </a:extLst>
          </p:cNvPr>
          <p:cNvSpPr/>
          <p:nvPr/>
        </p:nvSpPr>
        <p:spPr>
          <a:xfrm>
            <a:off x="6199812" y="1412063"/>
            <a:ext cx="4480756" cy="1152359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5754E4-028E-3422-1753-89CD2DBB98F6}"/>
              </a:ext>
            </a:extLst>
          </p:cNvPr>
          <p:cNvSpPr txBox="1"/>
          <p:nvPr/>
        </p:nvSpPr>
        <p:spPr>
          <a:xfrm>
            <a:off x="2243578" y="3497553"/>
            <a:ext cx="8804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Paul knows the real reason he is in prison and who he reports to.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BC8E226-FF01-2FF3-F674-26995C3ED39F}"/>
              </a:ext>
            </a:extLst>
          </p:cNvPr>
          <p:cNvCxnSpPr>
            <a:cxnSpLocks/>
            <a:endCxn id="14" idx="0"/>
          </p:cNvCxnSpPr>
          <p:nvPr/>
        </p:nvCxnSpPr>
        <p:spPr>
          <a:xfrm flipH="1">
            <a:off x="6645896" y="2564422"/>
            <a:ext cx="1847655" cy="93313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53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53F6B15-003F-7E2E-79B7-DDEBD70AE94E}"/>
              </a:ext>
            </a:extLst>
          </p:cNvPr>
          <p:cNvSpPr txBox="1"/>
          <p:nvPr/>
        </p:nvSpPr>
        <p:spPr>
          <a:xfrm>
            <a:off x="1268996" y="385763"/>
            <a:ext cx="10715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3:1</a:t>
            </a:r>
          </a:p>
        </p:txBody>
      </p:sp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  <a:p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For this reason I, Paul, the prisoner of Christ Jesus for the sake of you Gentiles —</a:t>
            </a:r>
          </a:p>
          <a:p>
            <a:endParaRPr lang="en-US" sz="3600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653E639-66B2-B217-5F5F-6144FCEBB3BF}"/>
              </a:ext>
            </a:extLst>
          </p:cNvPr>
          <p:cNvSpPr/>
          <p:nvPr/>
        </p:nvSpPr>
        <p:spPr>
          <a:xfrm>
            <a:off x="6199812" y="1412063"/>
            <a:ext cx="4480756" cy="1152359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5754E4-028E-3422-1753-89CD2DBB98F6}"/>
              </a:ext>
            </a:extLst>
          </p:cNvPr>
          <p:cNvSpPr txBox="1"/>
          <p:nvPr/>
        </p:nvSpPr>
        <p:spPr>
          <a:xfrm>
            <a:off x="2243578" y="3497553"/>
            <a:ext cx="8804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Paul knows the real reason he is in prison and who he reports to.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0D4259D-0440-F300-A7F3-7C54EC3C4C99}"/>
              </a:ext>
            </a:extLst>
          </p:cNvPr>
          <p:cNvSpPr txBox="1"/>
          <p:nvPr/>
        </p:nvSpPr>
        <p:spPr>
          <a:xfrm>
            <a:off x="2243577" y="4872746"/>
            <a:ext cx="8804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Do you have the faith of Paul when you go through trials and troubles?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BC8E226-FF01-2FF3-F674-26995C3ED39F}"/>
              </a:ext>
            </a:extLst>
          </p:cNvPr>
          <p:cNvCxnSpPr>
            <a:cxnSpLocks/>
            <a:endCxn id="14" idx="0"/>
          </p:cNvCxnSpPr>
          <p:nvPr/>
        </p:nvCxnSpPr>
        <p:spPr>
          <a:xfrm flipH="1">
            <a:off x="6645896" y="2564422"/>
            <a:ext cx="1847655" cy="93313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966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53F6B15-003F-7E2E-79B7-DDEBD70AE94E}"/>
              </a:ext>
            </a:extLst>
          </p:cNvPr>
          <p:cNvSpPr txBox="1"/>
          <p:nvPr/>
        </p:nvSpPr>
        <p:spPr>
          <a:xfrm>
            <a:off x="1268996" y="385763"/>
            <a:ext cx="10715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3:1</a:t>
            </a:r>
          </a:p>
        </p:txBody>
      </p:sp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  <a:p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For this reason I, Paul, the prisoner of Christ Jesus for the sake of you Gentiles —</a:t>
            </a:r>
          </a:p>
          <a:p>
            <a:endParaRPr lang="en-US" sz="3600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653E639-66B2-B217-5F5F-6144FCEBB3BF}"/>
              </a:ext>
            </a:extLst>
          </p:cNvPr>
          <p:cNvSpPr/>
          <p:nvPr/>
        </p:nvSpPr>
        <p:spPr>
          <a:xfrm>
            <a:off x="4458878" y="1619328"/>
            <a:ext cx="1121790" cy="566928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4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53F6B15-003F-7E2E-79B7-DDEBD70AE94E}"/>
              </a:ext>
            </a:extLst>
          </p:cNvPr>
          <p:cNvSpPr txBox="1"/>
          <p:nvPr/>
        </p:nvSpPr>
        <p:spPr>
          <a:xfrm>
            <a:off x="1268996" y="385763"/>
            <a:ext cx="10715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3:1</a:t>
            </a:r>
          </a:p>
        </p:txBody>
      </p:sp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  <a:p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For this reason I, Paul, the prisoner of Christ Jesus for the sake of you Gentiles —</a:t>
            </a:r>
          </a:p>
          <a:p>
            <a:endParaRPr lang="en-US" sz="3600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653E639-66B2-B217-5F5F-6144FCEBB3BF}"/>
              </a:ext>
            </a:extLst>
          </p:cNvPr>
          <p:cNvSpPr/>
          <p:nvPr/>
        </p:nvSpPr>
        <p:spPr>
          <a:xfrm>
            <a:off x="2779776" y="1645920"/>
            <a:ext cx="1426464" cy="566928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C8CB8D8-DF0B-F8CC-764C-A7A841C76AC9}"/>
              </a:ext>
            </a:extLst>
          </p:cNvPr>
          <p:cNvCxnSpPr>
            <a:cxnSpLocks/>
            <a:stCxn id="6" idx="4"/>
          </p:cNvCxnSpPr>
          <p:nvPr/>
        </p:nvCxnSpPr>
        <p:spPr>
          <a:xfrm>
            <a:off x="3493008" y="2212848"/>
            <a:ext cx="0" cy="143522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A339D8D-7D1C-7D52-F3BF-86DDCA935A42}"/>
              </a:ext>
            </a:extLst>
          </p:cNvPr>
          <p:cNvSpPr txBox="1"/>
          <p:nvPr/>
        </p:nvSpPr>
        <p:spPr>
          <a:xfrm>
            <a:off x="2069210" y="3648075"/>
            <a:ext cx="8847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Nearness to God – (2:13)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92FA90-B43F-6EC3-E066-0EF06E4AB230}"/>
              </a:ext>
            </a:extLst>
          </p:cNvPr>
          <p:cNvSpPr txBox="1"/>
          <p:nvPr/>
        </p:nvSpPr>
        <p:spPr>
          <a:xfrm>
            <a:off x="2069209" y="3648075"/>
            <a:ext cx="88479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  <a:p>
            <a:r>
              <a:rPr lang="en-US" sz="3600" dirty="0"/>
              <a:t>Peace with God – (2:14-17)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2C19A5-FBEA-CE0C-1D3A-7CF12CC11A99}"/>
              </a:ext>
            </a:extLst>
          </p:cNvPr>
          <p:cNvSpPr txBox="1"/>
          <p:nvPr/>
        </p:nvSpPr>
        <p:spPr>
          <a:xfrm>
            <a:off x="2069306" y="3654143"/>
            <a:ext cx="88479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  <a:p>
            <a:endParaRPr lang="en-US" sz="3600" dirty="0"/>
          </a:p>
          <a:p>
            <a:r>
              <a:rPr lang="en-US" sz="3600" dirty="0"/>
              <a:t>Reconciliation with God – (2:16)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F525F1-159C-1BE3-78A1-F0AB5197FE04}"/>
              </a:ext>
            </a:extLst>
          </p:cNvPr>
          <p:cNvSpPr txBox="1"/>
          <p:nvPr/>
        </p:nvSpPr>
        <p:spPr>
          <a:xfrm>
            <a:off x="2069209" y="3653768"/>
            <a:ext cx="88479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r>
              <a:rPr lang="en-US" sz="3600" dirty="0"/>
              <a:t>Access to God through the Spirit – (2:18)</a:t>
            </a:r>
          </a:p>
        </p:txBody>
      </p:sp>
    </p:spTree>
    <p:extLst>
      <p:ext uri="{BB962C8B-B14F-4D97-AF65-F5344CB8AC3E}">
        <p14:creationId xmlns:p14="http://schemas.microsoft.com/office/powerpoint/2010/main" val="421251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53F6B15-003F-7E2E-79B7-DDEBD70AE94E}"/>
              </a:ext>
            </a:extLst>
          </p:cNvPr>
          <p:cNvSpPr txBox="1"/>
          <p:nvPr/>
        </p:nvSpPr>
        <p:spPr>
          <a:xfrm>
            <a:off x="1268996" y="385763"/>
            <a:ext cx="1125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3:2-3 – The </a:t>
            </a:r>
            <a:r>
              <a:rPr lang="en-US" sz="3600" b="1" u="sng" dirty="0">
                <a:solidFill>
                  <a:srgbClr val="FF0000"/>
                </a:solidFill>
              </a:rPr>
              <a:t>Revelation</a:t>
            </a:r>
            <a:r>
              <a:rPr lang="en-US" sz="3600" dirty="0"/>
              <a:t> of the Mystery to Paul</a:t>
            </a:r>
          </a:p>
        </p:txBody>
      </p:sp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>
              <a:solidFill>
                <a:srgbClr val="000000"/>
              </a:solidFill>
              <a:latin typeface="system-ui"/>
            </a:endParaRPr>
          </a:p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Surely you have heard about the administration of God’s grace that was given to me for you,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that is, the mystery made known to me by revelation, as I have already written briefly.</a:t>
            </a:r>
            <a:endParaRPr lang="en-US" sz="3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9B300F3-6458-1020-B777-B6FC68372D12}"/>
              </a:ext>
            </a:extLst>
          </p:cNvPr>
          <p:cNvSpPr/>
          <p:nvPr/>
        </p:nvSpPr>
        <p:spPr>
          <a:xfrm>
            <a:off x="1280159" y="2730001"/>
            <a:ext cx="1661004" cy="646331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30F20A7-D265-8CCE-6670-A181102C8676}"/>
              </a:ext>
            </a:extLst>
          </p:cNvPr>
          <p:cNvSpPr/>
          <p:nvPr/>
        </p:nvSpPr>
        <p:spPr>
          <a:xfrm>
            <a:off x="7148144" y="2730000"/>
            <a:ext cx="1922361" cy="646331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Curved Up 12">
            <a:extLst>
              <a:ext uri="{FF2B5EF4-FFF2-40B4-BE49-F238E27FC236}">
                <a16:creationId xmlns:a16="http://schemas.microsoft.com/office/drawing/2014/main" id="{E22798B8-50A4-BDA2-87ED-B8C2C5962252}"/>
              </a:ext>
            </a:extLst>
          </p:cNvPr>
          <p:cNvSpPr/>
          <p:nvPr/>
        </p:nvSpPr>
        <p:spPr>
          <a:xfrm>
            <a:off x="2042587" y="3376331"/>
            <a:ext cx="6243573" cy="6463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31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4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939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496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290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262B5-15C5-A1BD-2D05-553CBE4FF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06"/>
            <a:ext cx="1056940" cy="6854093"/>
          </a:xfrm>
          <a:prstGeom prst="rect">
            <a:avLst/>
          </a:prstGeom>
        </p:spPr>
      </p:pic>
      <p:pic>
        <p:nvPicPr>
          <p:cNvPr id="3" name="Picture 2" descr="A logo with a cross and mountains in the background&#10;&#10;Description automatically generated">
            <a:extLst>
              <a:ext uri="{FF2B5EF4-FFF2-40B4-BE49-F238E27FC236}">
                <a16:creationId xmlns:a16="http://schemas.microsoft.com/office/drawing/2014/main" id="{5C34C35C-900C-329B-702B-0AEC4A6BE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94" y="6102513"/>
            <a:ext cx="755487" cy="755487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C17B18-230D-6C76-DD28-60903F199F4D}"/>
              </a:ext>
            </a:extLst>
          </p:cNvPr>
          <p:cNvSpPr txBox="1"/>
          <p:nvPr/>
        </p:nvSpPr>
        <p:spPr>
          <a:xfrm>
            <a:off x="1280160" y="1032094"/>
            <a:ext cx="107045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>
              <a:solidFill>
                <a:srgbClr val="000000"/>
              </a:solidFill>
              <a:latin typeface="system-ui"/>
            </a:endParaRPr>
          </a:p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Surely you have heard about the administration of God’s grace that was given to me for you,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that is, the mystery made known to me by revelation, as I have already written briefly.</a:t>
            </a:r>
            <a:endParaRPr lang="en-US" sz="3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9B300F3-6458-1020-B777-B6FC68372D12}"/>
              </a:ext>
            </a:extLst>
          </p:cNvPr>
          <p:cNvSpPr/>
          <p:nvPr/>
        </p:nvSpPr>
        <p:spPr>
          <a:xfrm>
            <a:off x="1280159" y="2730001"/>
            <a:ext cx="1661004" cy="646331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30F20A7-D265-8CCE-6670-A181102C8676}"/>
              </a:ext>
            </a:extLst>
          </p:cNvPr>
          <p:cNvSpPr/>
          <p:nvPr/>
        </p:nvSpPr>
        <p:spPr>
          <a:xfrm>
            <a:off x="7148144" y="2730000"/>
            <a:ext cx="1922361" cy="646331"/>
          </a:xfrm>
          <a:prstGeom prst="ellipse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Curved Up 12">
            <a:extLst>
              <a:ext uri="{FF2B5EF4-FFF2-40B4-BE49-F238E27FC236}">
                <a16:creationId xmlns:a16="http://schemas.microsoft.com/office/drawing/2014/main" id="{E22798B8-50A4-BDA2-87ED-B8C2C5962252}"/>
              </a:ext>
            </a:extLst>
          </p:cNvPr>
          <p:cNvSpPr/>
          <p:nvPr/>
        </p:nvSpPr>
        <p:spPr>
          <a:xfrm>
            <a:off x="2042587" y="3376331"/>
            <a:ext cx="6243573" cy="646331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F9AC42-8912-ECA6-AD00-15837F198274}"/>
              </a:ext>
            </a:extLst>
          </p:cNvPr>
          <p:cNvSpPr txBox="1"/>
          <p:nvPr/>
        </p:nvSpPr>
        <p:spPr>
          <a:xfrm>
            <a:off x="3120272" y="4364610"/>
            <a:ext cx="7513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These two are bound together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87CE16-4CAA-72CB-6504-F6F1B7999A55}"/>
              </a:ext>
            </a:extLst>
          </p:cNvPr>
          <p:cNvSpPr txBox="1"/>
          <p:nvPr/>
        </p:nvSpPr>
        <p:spPr>
          <a:xfrm>
            <a:off x="1268996" y="385763"/>
            <a:ext cx="1125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Ephesians 3:2-3 – The </a:t>
            </a:r>
            <a:r>
              <a:rPr lang="en-US" sz="3600" b="1" u="sng" dirty="0">
                <a:solidFill>
                  <a:srgbClr val="FF0000"/>
                </a:solidFill>
              </a:rPr>
              <a:t>Revelation</a:t>
            </a:r>
            <a:r>
              <a:rPr lang="en-US" sz="3600" dirty="0"/>
              <a:t> of the Mystery to Paul</a:t>
            </a:r>
          </a:p>
        </p:txBody>
      </p:sp>
    </p:spTree>
    <p:extLst>
      <p:ext uri="{BB962C8B-B14F-4D97-AF65-F5344CB8AC3E}">
        <p14:creationId xmlns:p14="http://schemas.microsoft.com/office/powerpoint/2010/main" val="685285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</TotalTime>
  <Words>1433</Words>
  <Application>Microsoft Office PowerPoint</Application>
  <PresentationFormat>Widescreen</PresentationFormat>
  <Paragraphs>111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Meiryo</vt:lpstr>
      <vt:lpstr>Aptos</vt:lpstr>
      <vt:lpstr>Aptos Display</vt:lpstr>
      <vt:lpstr>Arial</vt:lpstr>
      <vt:lpstr>system-ui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Houpt</dc:creator>
  <cp:lastModifiedBy>Mark Houpt</cp:lastModifiedBy>
  <cp:revision>4</cp:revision>
  <dcterms:created xsi:type="dcterms:W3CDTF">2024-10-13T16:51:24Z</dcterms:created>
  <dcterms:modified xsi:type="dcterms:W3CDTF">2024-10-27T19:02:29Z</dcterms:modified>
</cp:coreProperties>
</file>